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 snapToGrid="0" snapToObjects="1">
      <p:cViewPr varScale="1">
        <p:scale>
          <a:sx n="122" d="100"/>
          <a:sy n="122" d="100"/>
        </p:scale>
        <p:origin x="824" y="192"/>
      </p:cViewPr>
      <p:guideLst/>
    </p:cSldViewPr>
  </p:slideViewPr>
  <p:notesTextViewPr>
    <p:cViewPr>
      <p:scale>
        <a:sx n="1" d="1"/>
        <a:sy n="1" d="1"/>
      </p:scale>
      <p:origin x="0" y="-1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NDCG score calculated for each model and testing query., (b=0.8, k1=1.2)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see that BM25 generally has higher NDCG scores than TF-IDF cosine similarity model, meaning that the ranking results obtained from BM25 are closer to the ground truth rank we generated.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hugodarwood/epirecipes/data" TargetMode="External"/><Relationship Id="rId4" Type="http://schemas.openxmlformats.org/officeDocument/2006/relationships/hyperlink" Target="http://blog.christianperone.com/2013/09/machine-lear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Search Engine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CS 122 Group Project</a:t>
            </a: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Wenxi Xiao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Lerong Wang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Yangyang Dai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27650" y="1165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Challenge: Different results when using different models</a:t>
            </a:r>
            <a:endParaRPr sz="2000"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1185025" y="1700575"/>
            <a:ext cx="74001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searching for recipes with chicken breast, tomato, mushroom, black pepper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8876"/>
            <a:ext cx="9143999" cy="30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727650" y="1177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65150" y="1621675"/>
            <a:ext cx="582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Hard to evaluate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Chose 10 testing queries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Generated ground truth rank for all 10 queries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Calculated Normalized Discounted Cumulative Gain (NDCG) to measure the ranking quality of each model.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850" y="499500"/>
            <a:ext cx="3098150" cy="29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351900" y="4797300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(Järvelin  &amp; Kekäläinen, 2002)</a:t>
            </a:r>
            <a:endParaRPr sz="1100"/>
          </a:p>
        </p:txBody>
      </p:sp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25" y="3729400"/>
            <a:ext cx="2635850" cy="3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525" y="4055675"/>
            <a:ext cx="5329851" cy="3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742550" y="693850"/>
            <a:ext cx="8480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Comparison between TF-IDF cosine similarity &amp; BM25</a:t>
            </a:r>
            <a:endParaRPr sz="2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950" y="1255900"/>
            <a:ext cx="6584101" cy="395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Make the result display more organized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Improve search speed by building an image database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Develop a classifier using machine learning algorithm to classify the  nationality of each recipe, and incorporate this into our user interface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805650" y="17740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Kaggle.com Epicurious-Recipes with Rating and Nutrition, </a:t>
            </a:r>
            <a:r>
              <a:rPr lang="en" sz="1400" b="1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https://www.kaggle.com/hugodarwood/epirecipes/data</a:t>
            </a:r>
            <a:endParaRPr sz="1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        Christian, S. Perone. (2013). Machine Learning: Cosine Similarity for Vector Space Models. URL: </a:t>
            </a:r>
            <a:r>
              <a:rPr lang="en" sz="1400" b="1" u="sng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http://blog.christianperone.com/2013/09/machine-learn</a:t>
            </a:r>
            <a:r>
              <a:rPr lang="en" sz="14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ing-cosine-similarity-for-vector-space-models-part-iii/</a:t>
            </a:r>
            <a:endParaRPr sz="1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Alex, Nedelcu. (2012). Data Mining: Finding Similar Items and Users. URL: http://alexn.org/blog/2012/01/16/cosine-similarity-eucl idean-distance.html</a:t>
            </a:r>
            <a:endParaRPr sz="1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Järvelin, K., &amp; Kekäläinen, J. (2002). Cumulated gain-based evaluation of IR techniques. ACM Transactions on Information Systems, 20(4), 422-446.</a:t>
            </a:r>
            <a:endParaRPr sz="1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 of Our Project </a:t>
            </a:r>
            <a:endParaRPr sz="3000"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2006675" cy="133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t="-3449" b="3450"/>
          <a:stretch/>
        </p:blipFill>
        <p:spPr>
          <a:xfrm>
            <a:off x="706276" y="3345850"/>
            <a:ext cx="2053025" cy="13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247" y="2184576"/>
            <a:ext cx="3491151" cy="2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27650" y="22820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Search recipe by ingredients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Recipe ranked by the relevancy of ingredients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Specify unwanted ingredients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Develop a user interface using Django</a:t>
            </a:r>
            <a:endParaRPr sz="2000"/>
          </a:p>
        </p:txBody>
      </p:sp>
      <p:sp>
        <p:nvSpPr>
          <p:cNvPr id="101" name="Shape 101"/>
          <p:cNvSpPr txBox="1"/>
          <p:nvPr/>
        </p:nvSpPr>
        <p:spPr>
          <a:xfrm>
            <a:off x="323225" y="1293925"/>
            <a:ext cx="81981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Recipe Search Engine Overview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</a:t>
            </a:r>
            <a:endParaRPr sz="3600"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729450" y="2155075"/>
            <a:ext cx="2965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Kaggle.com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&gt; 20k JSON 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formatted recipes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Preprocessing using nltk package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Each recipe is a document.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850" y="570350"/>
            <a:ext cx="5260774" cy="44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4152900" y="685800"/>
            <a:ext cx="850800" cy="216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4152900" y="4216500"/>
            <a:ext cx="850800" cy="139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4076700" y="4076700"/>
            <a:ext cx="685800" cy="139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Methods</a:t>
            </a:r>
            <a:endParaRPr sz="3600"/>
          </a:p>
        </p:txBody>
      </p:sp>
      <p:sp>
        <p:nvSpPr>
          <p:cNvPr id="117" name="Shape 117"/>
          <p:cNvSpPr txBox="1"/>
          <p:nvPr/>
        </p:nvSpPr>
        <p:spPr>
          <a:xfrm>
            <a:off x="813000" y="2010100"/>
            <a:ext cx="75216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</a:t>
            </a: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JSON file                    	 Documents                   	     Inverted index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</a:t>
            </a: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Vector Space Model(weight: tf*idf), Cosine Similarity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</a:t>
            </a: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Probabilistic Model (i.e., Okapi/BM25)</a:t>
            </a:r>
            <a:r>
              <a:rPr lang="en" sz="3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   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50" y="2160875"/>
            <a:ext cx="13525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2327500" y="1893750"/>
            <a:ext cx="1468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prepossessing</a:t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4706788" y="1893750"/>
            <a:ext cx="1468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tf,idf</a:t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450" y="2170050"/>
            <a:ext cx="14682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Vector Space Model</a:t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225" y="543900"/>
            <a:ext cx="3088499" cy="18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6396075" y="2165175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(Perone, 2013)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25" y="2165174"/>
            <a:ext cx="5723063" cy="20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557950" y="3939075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(Nedelcu, 2012)</a:t>
            </a:r>
            <a:endParaRPr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Probabilistic Model -- BM25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25" y="1921425"/>
            <a:ext cx="846254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563775" y="1193850"/>
            <a:ext cx="7688700" cy="7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Django </a:t>
            </a:r>
            <a:endParaRPr sz="2400"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275" y="1071575"/>
            <a:ext cx="6870602" cy="37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64625" y="1091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928800" y="1530950"/>
            <a:ext cx="69966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searching for recipes with chicken breast, tomato, mushroom, black pepper</a:t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4675"/>
            <a:ext cx="9144003" cy="33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354</Words>
  <Application>Microsoft Macintosh PowerPoint</Application>
  <PresentationFormat>On-screen Show (16:9)</PresentationFormat>
  <Paragraphs>62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Lato</vt:lpstr>
      <vt:lpstr>Source Sans Pro</vt:lpstr>
      <vt:lpstr>Raleway</vt:lpstr>
      <vt:lpstr>Arial</vt:lpstr>
      <vt:lpstr>Streamline</vt:lpstr>
      <vt:lpstr>Recipe Search Engine    CS 122 Group Project</vt:lpstr>
      <vt:lpstr>Goal of Our Project </vt:lpstr>
      <vt:lpstr>PowerPoint Presentation</vt:lpstr>
      <vt:lpstr>Dataset</vt:lpstr>
      <vt:lpstr>Methods</vt:lpstr>
      <vt:lpstr>Vector Space Model</vt:lpstr>
      <vt:lpstr>2. Probabilistic Model -- BM25</vt:lpstr>
      <vt:lpstr>Django </vt:lpstr>
      <vt:lpstr>Django </vt:lpstr>
      <vt:lpstr>Challenge: Different results when using different models</vt:lpstr>
      <vt:lpstr>Evaluation</vt:lpstr>
      <vt:lpstr>PowerPoint Presentation</vt:lpstr>
      <vt:lpstr>Future Work</vt:lpstr>
      <vt:lpstr>References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Search Engine    CS 122 Group Project</dc:title>
  <cp:lastModifiedBy>Renee Wang</cp:lastModifiedBy>
  <cp:revision>1</cp:revision>
  <dcterms:modified xsi:type="dcterms:W3CDTF">2018-03-13T01:20:29Z</dcterms:modified>
</cp:coreProperties>
</file>